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5" r:id="rId4"/>
    <p:sldId id="272" r:id="rId5"/>
    <p:sldId id="273" r:id="rId6"/>
    <p:sldId id="270" r:id="rId7"/>
    <p:sldId id="268" r:id="rId8"/>
    <p:sldId id="274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FB94-79C2-6F43-8491-8DCA5B8D3DE7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CA23-6952-114F-BCD5-D58F0352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0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CA23-6952-114F-BCD5-D58F03528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1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0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7008-D292-B54C-AD97-D47FCF7E5E5C}" type="datetimeFigureOut">
              <a:rPr lang="en-US" smtClean="0"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15F2-C231-9C47-A141-EA51031A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002" y="2510362"/>
            <a:ext cx="4108240" cy="8215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Eight Major Orders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20" y="1049277"/>
            <a:ext cx="3635124" cy="147002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Insects</a:t>
            </a:r>
            <a:endParaRPr lang="en-US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729" y="6092641"/>
            <a:ext cx="418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Pictures from Encyclopedia of Life:  </a:t>
            </a:r>
            <a:r>
              <a:rPr lang="en-US" dirty="0" err="1"/>
              <a:t>eol.org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1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Pictures </a:t>
            </a:r>
            <a:r>
              <a:rPr lang="en-US" dirty="0"/>
              <a:t>from Encyclopedia of </a:t>
            </a:r>
            <a:r>
              <a:rPr lang="en-US" dirty="0" smtClean="0"/>
              <a:t>Life</a:t>
            </a:r>
            <a:r>
              <a:rPr lang="en-US" dirty="0"/>
              <a:t>:  </a:t>
            </a:r>
            <a:r>
              <a:rPr lang="en-US" dirty="0" err="1"/>
              <a:t>eol.org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684" y="1557176"/>
            <a:ext cx="861857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1:	</a:t>
            </a:r>
            <a:r>
              <a:rPr lang="en-US" dirty="0"/>
              <a:t>Praying Mantis:  Wikimedia </a:t>
            </a:r>
            <a:r>
              <a:rPr lang="en-US" dirty="0" smtClean="0"/>
              <a:t>Commons</a:t>
            </a:r>
          </a:p>
          <a:p>
            <a:r>
              <a:rPr lang="en-US" dirty="0" smtClean="0"/>
              <a:t>Slide 2: 	False </a:t>
            </a:r>
            <a:r>
              <a:rPr lang="en-US" dirty="0"/>
              <a:t>Ladybird:  Flickr: EOL Images / © </a:t>
            </a:r>
            <a:r>
              <a:rPr lang="en-US" dirty="0" err="1"/>
              <a:t>Udo</a:t>
            </a:r>
            <a:r>
              <a:rPr lang="en-US" dirty="0"/>
              <a:t> Schmidt </a:t>
            </a:r>
          </a:p>
          <a:p>
            <a:r>
              <a:rPr lang="en-US" dirty="0" smtClean="0"/>
              <a:t>		Ground </a:t>
            </a:r>
            <a:r>
              <a:rPr lang="en-US" dirty="0"/>
              <a:t>Beetle:  Tree of Life Web Project / © David R. </a:t>
            </a:r>
            <a:r>
              <a:rPr lang="en-US" dirty="0" err="1"/>
              <a:t>Maddison</a:t>
            </a:r>
            <a:r>
              <a:rPr lang="en-US" dirty="0"/>
              <a:t> </a:t>
            </a:r>
          </a:p>
          <a:p>
            <a:r>
              <a:rPr lang="en-US" dirty="0" smtClean="0"/>
              <a:t>		Rose </a:t>
            </a:r>
            <a:r>
              <a:rPr lang="en-US" dirty="0"/>
              <a:t>Chafer:  Flickr: EOL Images / © </a:t>
            </a:r>
            <a:r>
              <a:rPr lang="en-US" dirty="0" err="1"/>
              <a:t>Udo</a:t>
            </a:r>
            <a:r>
              <a:rPr lang="en-US" dirty="0"/>
              <a:t> </a:t>
            </a:r>
            <a:r>
              <a:rPr lang="en-US" dirty="0" smtClean="0"/>
              <a:t>Schmidt</a:t>
            </a:r>
          </a:p>
          <a:p>
            <a:r>
              <a:rPr lang="en-US" dirty="0" smtClean="0"/>
              <a:t>Slide 3:	</a:t>
            </a:r>
            <a:r>
              <a:rPr lang="en-US" dirty="0"/>
              <a:t>European Dark Bee:  </a:t>
            </a:r>
            <a:r>
              <a:rPr lang="en-US" dirty="0" err="1"/>
              <a:t>BioLib.ca</a:t>
            </a:r>
            <a:r>
              <a:rPr lang="en-US" dirty="0"/>
              <a:t> / 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err="1"/>
              <a:t>Sinkyrik</a:t>
            </a:r>
            <a:endParaRPr lang="en-US" dirty="0"/>
          </a:p>
          <a:p>
            <a:r>
              <a:rPr lang="en-US" dirty="0" smtClean="0"/>
              <a:t>		Common </a:t>
            </a:r>
            <a:r>
              <a:rPr lang="en-US" dirty="0"/>
              <a:t>Wasp:  </a:t>
            </a:r>
            <a:r>
              <a:rPr lang="en-US" dirty="0" err="1"/>
              <a:t>iNaturalist.org</a:t>
            </a:r>
            <a:r>
              <a:rPr lang="en-US" dirty="0"/>
              <a:t> / © Maurice</a:t>
            </a:r>
          </a:p>
          <a:p>
            <a:r>
              <a:rPr lang="en-US" dirty="0" smtClean="0"/>
              <a:t>		Carpenter </a:t>
            </a:r>
            <a:r>
              <a:rPr lang="en-US" dirty="0"/>
              <a:t>Ant:  Flickr: EOL Images / ©  Marco </a:t>
            </a:r>
            <a:r>
              <a:rPr lang="en-US" dirty="0" smtClean="0"/>
              <a:t>Spiller</a:t>
            </a:r>
          </a:p>
          <a:p>
            <a:r>
              <a:rPr lang="en-US" dirty="0" smtClean="0"/>
              <a:t>Slide 4:	</a:t>
            </a:r>
            <a:r>
              <a:rPr lang="en-US" dirty="0"/>
              <a:t>Netted Carpet (Moth):  </a:t>
            </a:r>
            <a:r>
              <a:rPr lang="en-US" dirty="0" err="1"/>
              <a:t>Biopix</a:t>
            </a:r>
            <a:r>
              <a:rPr lang="en-US" dirty="0"/>
              <a:t> / </a:t>
            </a:r>
            <a:r>
              <a:rPr lang="en-US" dirty="0" err="1"/>
              <a:t>Fussingo</a:t>
            </a:r>
            <a:r>
              <a:rPr lang="en-US" dirty="0"/>
              <a:t> </a:t>
            </a:r>
            <a:r>
              <a:rPr lang="en-US" dirty="0" err="1"/>
              <a:t>V.f</a:t>
            </a:r>
            <a:r>
              <a:rPr lang="en-US" dirty="0"/>
              <a:t>. Randers, </a:t>
            </a:r>
            <a:r>
              <a:rPr lang="en-US" dirty="0" err="1"/>
              <a:t>Danmark</a:t>
            </a:r>
            <a:endParaRPr lang="en-US" dirty="0"/>
          </a:p>
          <a:p>
            <a:r>
              <a:rPr lang="en-US" dirty="0" smtClean="0"/>
              <a:t>		Cabbage </a:t>
            </a:r>
            <a:r>
              <a:rPr lang="en-US" dirty="0"/>
              <a:t>Tree Emperor Moth:  Flickr: EOL Images / © David </a:t>
            </a:r>
            <a:r>
              <a:rPr lang="en-US" dirty="0" err="1"/>
              <a:t>Bygott</a:t>
            </a:r>
            <a:endParaRPr lang="en-US" dirty="0"/>
          </a:p>
          <a:p>
            <a:r>
              <a:rPr lang="en-US" dirty="0" smtClean="0"/>
              <a:t>		Ceylon </a:t>
            </a:r>
            <a:r>
              <a:rPr lang="en-US" dirty="0"/>
              <a:t>Blue Glassy Tiger (Butterfly):  Flickr: EOL Images / © TANAKA, </a:t>
            </a:r>
            <a:r>
              <a:rPr lang="en-US" dirty="0" err="1"/>
              <a:t>Juuyoh</a:t>
            </a:r>
            <a:endParaRPr lang="en-US" dirty="0"/>
          </a:p>
          <a:p>
            <a:r>
              <a:rPr lang="en-US" dirty="0" smtClean="0"/>
              <a:t>		Australian </a:t>
            </a:r>
            <a:r>
              <a:rPr lang="en-US" dirty="0"/>
              <a:t>Painted Lady (Butterfly):  Wikimedia Commons </a:t>
            </a:r>
          </a:p>
          <a:p>
            <a:r>
              <a:rPr lang="en-US" dirty="0" smtClean="0"/>
              <a:t>Slide 5:	</a:t>
            </a:r>
            <a:r>
              <a:rPr lang="en-US" dirty="0"/>
              <a:t>Vivid Dancer (Damselfly):  </a:t>
            </a:r>
            <a:r>
              <a:rPr lang="en-US" dirty="0" err="1"/>
              <a:t>iNaturalist.org</a:t>
            </a:r>
            <a:r>
              <a:rPr lang="en-US" dirty="0"/>
              <a:t> /© Jim Johnson</a:t>
            </a:r>
          </a:p>
          <a:p>
            <a:r>
              <a:rPr lang="en-US" dirty="0" smtClean="0"/>
              <a:t>		River </a:t>
            </a:r>
            <a:r>
              <a:rPr lang="en-US" dirty="0" err="1"/>
              <a:t>Jewelwing</a:t>
            </a:r>
            <a:r>
              <a:rPr lang="en-US" dirty="0"/>
              <a:t> (Damselfly):  </a:t>
            </a:r>
            <a:r>
              <a:rPr lang="en-US" dirty="0" err="1"/>
              <a:t>iNaturalist.or</a:t>
            </a:r>
            <a:r>
              <a:rPr lang="en-US" dirty="0"/>
              <a:t> / © Jim Johnson</a:t>
            </a:r>
          </a:p>
          <a:p>
            <a:r>
              <a:rPr lang="en-US" dirty="0" smtClean="0"/>
              <a:t>		Black</a:t>
            </a:r>
            <a:r>
              <a:rPr lang="en-US" dirty="0"/>
              <a:t>-tailed Skimmer (Dragonfly):  Flickr: EOL Images / © Chris Bradbury</a:t>
            </a:r>
          </a:p>
          <a:p>
            <a:r>
              <a:rPr lang="en-US" dirty="0" smtClean="0"/>
              <a:t>		Carmine </a:t>
            </a:r>
            <a:r>
              <a:rPr lang="en-US" dirty="0"/>
              <a:t>Skimmer (Dragonfly):  </a:t>
            </a:r>
            <a:r>
              <a:rPr lang="en-US" dirty="0" err="1"/>
              <a:t>iNaturalist.org</a:t>
            </a:r>
            <a:r>
              <a:rPr lang="en-US" dirty="0"/>
              <a:t> / © Cheryl </a:t>
            </a:r>
            <a:r>
              <a:rPr lang="en-US" dirty="0" err="1" smtClean="0"/>
              <a:t>Harleston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3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430"/>
            <a:ext cx="8229600" cy="1296692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from Encyclopedia of </a:t>
            </a:r>
            <a:r>
              <a:rPr lang="en-US" dirty="0" smtClean="0"/>
              <a:t>Life</a:t>
            </a:r>
            <a:r>
              <a:rPr lang="en-US" dirty="0"/>
              <a:t>:  </a:t>
            </a:r>
            <a:r>
              <a:rPr lang="en-US" dirty="0" err="1"/>
              <a:t>eol.org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84" y="1678122"/>
            <a:ext cx="861857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6:	Sloe Bug:  Flickr:  EOL Images / © Fred’s Uncle</a:t>
            </a:r>
          </a:p>
          <a:p>
            <a:r>
              <a:rPr lang="en-US" dirty="0"/>
              <a:t>		Box Elder Bug:  </a:t>
            </a:r>
            <a:r>
              <a:rPr lang="en-US" dirty="0" err="1"/>
              <a:t>iNaturalist.org</a:t>
            </a:r>
            <a:r>
              <a:rPr lang="en-US" dirty="0"/>
              <a:t> / © Anita</a:t>
            </a:r>
          </a:p>
          <a:p>
            <a:r>
              <a:rPr lang="en-US" dirty="0"/>
              <a:t>		Red Bug:  Wikimedia Commons / </a:t>
            </a:r>
            <a:r>
              <a:rPr lang="en-US" dirty="0" err="1"/>
              <a:t>Vengolis</a:t>
            </a:r>
            <a:endParaRPr lang="en-US" dirty="0"/>
          </a:p>
          <a:p>
            <a:r>
              <a:rPr lang="en-US" dirty="0" smtClean="0"/>
              <a:t>Slide 7:	</a:t>
            </a:r>
            <a:r>
              <a:rPr lang="en-US" dirty="0"/>
              <a:t>Eastern Lubber Grasshopper:  Flickr:  EOL Images / © Steve Smith</a:t>
            </a:r>
          </a:p>
          <a:p>
            <a:r>
              <a:rPr lang="en-US" dirty="0" smtClean="0"/>
              <a:t>		Bird </a:t>
            </a:r>
            <a:r>
              <a:rPr lang="en-US" dirty="0"/>
              <a:t>Grasshopper:  Flickr:  EOL Images / Saguaro National Park</a:t>
            </a:r>
          </a:p>
          <a:p>
            <a:r>
              <a:rPr lang="en-US" dirty="0" smtClean="0"/>
              <a:t>		Field </a:t>
            </a:r>
            <a:r>
              <a:rPr lang="en-US" dirty="0"/>
              <a:t>Cricket:  Wikimedia Commons / </a:t>
            </a:r>
            <a:r>
              <a:rPr lang="en-US" dirty="0" err="1"/>
              <a:t>Kulac</a:t>
            </a:r>
            <a:endParaRPr lang="en-US" dirty="0"/>
          </a:p>
          <a:p>
            <a:r>
              <a:rPr lang="en-US" dirty="0" smtClean="0"/>
              <a:t>Slide 8: 	</a:t>
            </a:r>
            <a:r>
              <a:rPr lang="en-US" dirty="0"/>
              <a:t>Marmalade Hoverfly:  Wikimedia Commons</a:t>
            </a:r>
          </a:p>
          <a:p>
            <a:r>
              <a:rPr lang="en-US" dirty="0" smtClean="0"/>
              <a:t>		Flesh </a:t>
            </a:r>
            <a:r>
              <a:rPr lang="en-US" dirty="0"/>
              <a:t>Fly:  </a:t>
            </a:r>
            <a:r>
              <a:rPr lang="en-US" dirty="0" err="1"/>
              <a:t>BioLib.cz</a:t>
            </a:r>
            <a:r>
              <a:rPr lang="en-US" dirty="0"/>
              <a:t> / Jan </a:t>
            </a:r>
            <a:r>
              <a:rPr lang="en-US" dirty="0" err="1"/>
              <a:t>Moravec</a:t>
            </a:r>
            <a:r>
              <a:rPr lang="en-US" dirty="0"/>
              <a:t> </a:t>
            </a:r>
          </a:p>
          <a:p>
            <a:r>
              <a:rPr lang="en-US" dirty="0" smtClean="0"/>
              <a:t>		Bluebottle </a:t>
            </a:r>
            <a:r>
              <a:rPr lang="en-US" dirty="0"/>
              <a:t>Blowfly:  </a:t>
            </a:r>
            <a:r>
              <a:rPr lang="en-US" dirty="0" err="1"/>
              <a:t>BioImages</a:t>
            </a:r>
            <a:r>
              <a:rPr lang="en-US" dirty="0"/>
              <a:t> – the Virtual </a:t>
            </a:r>
            <a:r>
              <a:rPr lang="en-US" dirty="0" err="1"/>
              <a:t>Fieldguide</a:t>
            </a:r>
            <a:r>
              <a:rPr lang="en-US" dirty="0"/>
              <a:t> (UK) / </a:t>
            </a:r>
            <a:r>
              <a:rPr lang="en-US" dirty="0" err="1"/>
              <a:t>Malcom</a:t>
            </a:r>
            <a:r>
              <a:rPr lang="en-US" dirty="0"/>
              <a:t> </a:t>
            </a:r>
            <a:r>
              <a:rPr lang="en-US" dirty="0" err="1"/>
              <a:t>Storey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smtClean="0"/>
              <a:t>Slide 9:	</a:t>
            </a:r>
            <a:r>
              <a:rPr lang="en-US" dirty="0"/>
              <a:t>New Forest Cicada:  </a:t>
            </a:r>
            <a:r>
              <a:rPr lang="en-US" dirty="0" err="1"/>
              <a:t>BioLib.cz</a:t>
            </a:r>
            <a:r>
              <a:rPr lang="en-US" dirty="0"/>
              <a:t> / Frantisek SARZIK </a:t>
            </a:r>
          </a:p>
          <a:p>
            <a:pPr>
              <a:defRPr/>
            </a:pPr>
            <a:r>
              <a:rPr lang="en-US" dirty="0" smtClean="0"/>
              <a:t>		Pea </a:t>
            </a:r>
            <a:r>
              <a:rPr lang="en-US" dirty="0"/>
              <a:t>Aphid:  Flickr:  EOL Images / © Andrew Jensen </a:t>
            </a:r>
          </a:p>
          <a:p>
            <a:pPr>
              <a:defRPr/>
            </a:pPr>
            <a:r>
              <a:rPr lang="en-US" dirty="0" smtClean="0"/>
              <a:t>		Green </a:t>
            </a:r>
            <a:r>
              <a:rPr lang="en-US" dirty="0"/>
              <a:t>Leafhopper:  Flickr:  EOL Images / © </a:t>
            </a:r>
            <a:r>
              <a:rPr lang="en-US" dirty="0" err="1"/>
              <a:t>Katja</a:t>
            </a:r>
            <a:r>
              <a:rPr lang="en-US" dirty="0"/>
              <a:t> </a:t>
            </a:r>
            <a:r>
              <a:rPr lang="en-US" dirty="0" err="1"/>
              <a:t>Shulz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8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05" y="43380"/>
            <a:ext cx="3008313" cy="24694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</a:t>
            </a:r>
            <a:r>
              <a:rPr lang="en-US" sz="4400" dirty="0" err="1" smtClean="0"/>
              <a:t>Coleoptera</a:t>
            </a:r>
            <a:r>
              <a:rPr lang="en-US" sz="4400" dirty="0" smtClean="0"/>
              <a:t> (Beetles)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8" y="3181457"/>
            <a:ext cx="3995106" cy="2891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*Hard </a:t>
            </a:r>
            <a:r>
              <a:rPr lang="en-US" sz="2800" dirty="0" smtClean="0"/>
              <a:t>bodied insects with straight line down back</a:t>
            </a:r>
          </a:p>
          <a:p>
            <a:r>
              <a:rPr lang="en-US" sz="2800" dirty="0"/>
              <a:t>*</a:t>
            </a:r>
            <a:r>
              <a:rPr lang="en-US" sz="2800" dirty="0" smtClean="0"/>
              <a:t>Two </a:t>
            </a:r>
            <a:r>
              <a:rPr lang="en-US" sz="2800" dirty="0" smtClean="0"/>
              <a:t>pairs of wings</a:t>
            </a:r>
            <a:r>
              <a:rPr lang="en-US" sz="2800" dirty="0" smtClean="0"/>
              <a:t>—one is hard </a:t>
            </a:r>
            <a:r>
              <a:rPr lang="en-US" sz="2800" dirty="0" smtClean="0"/>
              <a:t>and </a:t>
            </a:r>
            <a:r>
              <a:rPr lang="en-US" sz="2800" dirty="0" smtClean="0"/>
              <a:t>the other membranous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454" y="0"/>
            <a:ext cx="3633057" cy="237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54" y="2339335"/>
            <a:ext cx="3633057" cy="2724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942" y="4627024"/>
            <a:ext cx="3636747" cy="20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605" y="-126937"/>
            <a:ext cx="4866395" cy="245384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Hymenoptera (</a:t>
            </a:r>
            <a:r>
              <a:rPr lang="en-US" sz="4400" dirty="0" smtClean="0"/>
              <a:t>Bees, </a:t>
            </a:r>
            <a:r>
              <a:rPr lang="en-US" sz="4400" dirty="0" smtClean="0"/>
              <a:t>Wasps and Ants)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3443" y="2198530"/>
            <a:ext cx="4558178" cy="1721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*Generally narrow-</a:t>
            </a:r>
            <a:r>
              <a:rPr lang="en-US" sz="2800" dirty="0" err="1" smtClean="0"/>
              <a:t>waisted</a:t>
            </a:r>
            <a:endParaRPr lang="en-US" sz="2800" dirty="0"/>
          </a:p>
          <a:p>
            <a:r>
              <a:rPr lang="en-US" sz="2800" dirty="0" smtClean="0"/>
              <a:t>*Two </a:t>
            </a:r>
            <a:r>
              <a:rPr lang="en-US" sz="2800" dirty="0" smtClean="0"/>
              <a:t>pairs membranous wings (front pair larger)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4" y="3705828"/>
            <a:ext cx="4047517" cy="303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34" y="3705828"/>
            <a:ext cx="4008135" cy="300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4" y="516885"/>
            <a:ext cx="4052616" cy="30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2" y="2772502"/>
            <a:ext cx="8997568" cy="145281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Lepidoptera (Butterflies </a:t>
            </a:r>
            <a:r>
              <a:rPr lang="en-US" sz="4400" dirty="0" smtClean="0"/>
              <a:t>and </a:t>
            </a:r>
            <a:r>
              <a:rPr lang="en-US" sz="4400" dirty="0" smtClean="0"/>
              <a:t>Moths</a:t>
            </a:r>
            <a:r>
              <a:rPr lang="en-US" sz="4400" dirty="0" smtClean="0"/>
              <a:t>)—scaly wings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6190" y="4134368"/>
            <a:ext cx="2314965" cy="2335113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800" dirty="0" smtClean="0"/>
              <a:t>Butterflies—knobbed antennae and wings held above body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" y="55113"/>
            <a:ext cx="3241775" cy="2431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666" y="55113"/>
            <a:ext cx="3241774" cy="243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155" y="4619684"/>
            <a:ext cx="3241774" cy="2161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2" y="4603658"/>
            <a:ext cx="3241775" cy="2161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6190" y="-77799"/>
            <a:ext cx="21416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Moths—feathery or threadlike antenna and wings held horizontally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8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5" y="2324700"/>
            <a:ext cx="8696872" cy="172799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</a:t>
            </a:r>
            <a:r>
              <a:rPr lang="en-US" sz="4400" dirty="0" err="1" smtClean="0"/>
              <a:t>Odonata</a:t>
            </a:r>
            <a:r>
              <a:rPr lang="en-US" sz="4400" dirty="0" smtClean="0"/>
              <a:t> (Damselflies and    </a:t>
            </a:r>
            <a:r>
              <a:rPr lang="en-US" sz="4400" dirty="0" smtClean="0"/>
              <a:t>Dragonflies</a:t>
            </a:r>
            <a:r>
              <a:rPr lang="en-US" sz="4400" dirty="0" smtClean="0"/>
              <a:t>)</a:t>
            </a:r>
            <a:r>
              <a:rPr lang="en-US" sz="2800" dirty="0" smtClean="0"/>
              <a:t>—large eyes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605" y="4038882"/>
            <a:ext cx="1797047" cy="2486135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sz="2800" dirty="0" smtClean="0"/>
              <a:t>At rest:</a:t>
            </a:r>
          </a:p>
          <a:p>
            <a:r>
              <a:rPr lang="en-US" sz="2800" dirty="0" smtClean="0"/>
              <a:t>Dragonflies—hold wings horizontally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5" y="94429"/>
            <a:ext cx="3452198" cy="2432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83" y="94429"/>
            <a:ext cx="3300487" cy="241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536" y="4187792"/>
            <a:ext cx="3452198" cy="2589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830" y="4187792"/>
            <a:ext cx="3452198" cy="2589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4677" y="94429"/>
            <a:ext cx="1871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rest:</a:t>
            </a:r>
          </a:p>
          <a:p>
            <a:r>
              <a:rPr lang="en-US" sz="2800" dirty="0" smtClean="0"/>
              <a:t>Damselflies—hold wings above body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3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355" y="3204725"/>
            <a:ext cx="4660645" cy="1564861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</a:t>
            </a:r>
            <a:r>
              <a:rPr lang="en-US" sz="4400" dirty="0" err="1" smtClean="0"/>
              <a:t>Hemiptera</a:t>
            </a:r>
            <a:r>
              <a:rPr lang="en-US" sz="4400" dirty="0" smtClean="0"/>
              <a:t> (True Bugs)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7300" y="4890385"/>
            <a:ext cx="4506700" cy="1510074"/>
          </a:xfrm>
        </p:spPr>
        <p:txBody>
          <a:bodyPr>
            <a:noAutofit/>
          </a:bodyPr>
          <a:lstStyle/>
          <a:p>
            <a:r>
              <a:rPr lang="en-US" sz="2800" dirty="0" smtClean="0"/>
              <a:t>*Front </a:t>
            </a:r>
            <a:r>
              <a:rPr lang="en-US" sz="2800" dirty="0" smtClean="0"/>
              <a:t>wings are thick at base and membranous at tip</a:t>
            </a:r>
          </a:p>
          <a:p>
            <a:r>
              <a:rPr lang="en-US" sz="2800" dirty="0" smtClean="0"/>
              <a:t>*Have </a:t>
            </a:r>
            <a:r>
              <a:rPr lang="en-US" sz="2800" dirty="0" smtClean="0"/>
              <a:t>a “triangle”—where tips overlap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3572"/>
            <a:ext cx="4379992" cy="3278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81112"/>
            <a:ext cx="4379993" cy="3284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355" y="183572"/>
            <a:ext cx="4880909" cy="32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3623315" cy="29017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</a:t>
            </a:r>
            <a:r>
              <a:rPr lang="en-US" sz="4400" dirty="0" err="1" smtClean="0"/>
              <a:t>Orthoptera</a:t>
            </a:r>
            <a:r>
              <a:rPr lang="en-US" sz="4400" dirty="0" smtClean="0"/>
              <a:t> (Grasshoppers and Crickets)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30239"/>
            <a:ext cx="3393616" cy="1965091"/>
          </a:xfrm>
        </p:spPr>
        <p:txBody>
          <a:bodyPr>
            <a:noAutofit/>
          </a:bodyPr>
          <a:lstStyle/>
          <a:p>
            <a:r>
              <a:rPr lang="en-US" sz="2800" dirty="0" smtClean="0"/>
              <a:t>*Usually </a:t>
            </a:r>
            <a:r>
              <a:rPr lang="en-US" sz="2800" dirty="0" smtClean="0"/>
              <a:t>large insect with </a:t>
            </a:r>
            <a:r>
              <a:rPr lang="en-US" sz="2800" dirty="0" smtClean="0"/>
              <a:t>enlarged </a:t>
            </a:r>
            <a:r>
              <a:rPr lang="en-US" sz="2800" dirty="0" smtClean="0"/>
              <a:t>hind legs</a:t>
            </a:r>
          </a:p>
          <a:p>
            <a:r>
              <a:rPr lang="en-US" sz="2800" dirty="0" smtClean="0"/>
              <a:t>*Front wings are parchment</a:t>
            </a:r>
            <a:r>
              <a:rPr lang="en-US" sz="2800" dirty="0" smtClean="0"/>
              <a:t>-like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94" y="0"/>
            <a:ext cx="3704214" cy="246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74" y="2241173"/>
            <a:ext cx="3704214" cy="2778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474" y="4512785"/>
            <a:ext cx="3704214" cy="24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63" y="3276220"/>
            <a:ext cx="3925298" cy="159184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</a:t>
            </a:r>
            <a:r>
              <a:rPr lang="en-US" sz="4400" dirty="0" err="1" smtClean="0"/>
              <a:t>Diptera</a:t>
            </a:r>
            <a:r>
              <a:rPr lang="en-US" sz="4400" dirty="0" smtClean="0"/>
              <a:t> (Flies)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949" y="4980032"/>
            <a:ext cx="3521456" cy="1478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*1 </a:t>
            </a:r>
            <a:r>
              <a:rPr lang="en-US" sz="2800" dirty="0" smtClean="0"/>
              <a:t>pair of wings (second pair reduced in size)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7" y="102969"/>
            <a:ext cx="3806354" cy="3072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07" y="102969"/>
            <a:ext cx="3929486" cy="307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107" y="3397164"/>
            <a:ext cx="3929486" cy="29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3539"/>
            <a:ext cx="4880265" cy="209823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Order </a:t>
            </a:r>
            <a:r>
              <a:rPr lang="en-US" sz="4400" dirty="0" err="1" smtClean="0"/>
              <a:t>Homoptera</a:t>
            </a:r>
            <a:r>
              <a:rPr lang="en-US" sz="4400" dirty="0" smtClean="0"/>
              <a:t> (Aphids Hoppers, Cicadas)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323" y="4892013"/>
            <a:ext cx="4362028" cy="2056695"/>
          </a:xfrm>
        </p:spPr>
        <p:txBody>
          <a:bodyPr>
            <a:noAutofit/>
          </a:bodyPr>
          <a:lstStyle/>
          <a:p>
            <a:r>
              <a:rPr lang="en-US" sz="2800" dirty="0" smtClean="0"/>
              <a:t>*Beak </a:t>
            </a:r>
            <a:r>
              <a:rPr lang="en-US" sz="2800" dirty="0" smtClean="0"/>
              <a:t>attached near rear of head</a:t>
            </a:r>
          </a:p>
          <a:p>
            <a:r>
              <a:rPr lang="en-US" sz="2800" dirty="0" smtClean="0"/>
              <a:t>*Piercing</a:t>
            </a:r>
            <a:r>
              <a:rPr lang="en-US" sz="2800" dirty="0" smtClean="0"/>
              <a:t>/sucking mouth parts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8" y="132868"/>
            <a:ext cx="3719593" cy="2789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65" y="2996634"/>
            <a:ext cx="3201340" cy="3778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351" y="132868"/>
            <a:ext cx="3719593" cy="27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234</Words>
  <Application>Microsoft Macintosh PowerPoint</Application>
  <PresentationFormat>On-screen Show (4:3)</PresentationFormat>
  <Paragraphs>76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Insects</vt:lpstr>
      <vt:lpstr>Order Coleoptera (Beetles)</vt:lpstr>
      <vt:lpstr>Order Hymenoptera (Bees, Wasps and Ants)</vt:lpstr>
      <vt:lpstr>Order Lepidoptera (Butterflies and Moths)—scaly wings</vt:lpstr>
      <vt:lpstr>Order Odonata (Damselflies and    Dragonflies)—large eyes</vt:lpstr>
      <vt:lpstr>Order Hemiptera (True Bugs)</vt:lpstr>
      <vt:lpstr>Order Orthoptera (Grasshoppers and Crickets)</vt:lpstr>
      <vt:lpstr>Order Diptera (Flies)</vt:lpstr>
      <vt:lpstr>Order Homoptera (Aphids Hoppers, Cicadas)</vt:lpstr>
      <vt:lpstr>Pictures from Encyclopedia of Life:  eol.org</vt:lpstr>
      <vt:lpstr>Pictures from Encyclopedia of Life:  eol.org </vt:lpstr>
    </vt:vector>
  </TitlesOfParts>
  <Company>Poudre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Mary Klass</dc:creator>
  <cp:lastModifiedBy>Mary Klass</cp:lastModifiedBy>
  <cp:revision>39</cp:revision>
  <dcterms:created xsi:type="dcterms:W3CDTF">2015-06-14T03:29:14Z</dcterms:created>
  <dcterms:modified xsi:type="dcterms:W3CDTF">2015-06-26T19:01:24Z</dcterms:modified>
</cp:coreProperties>
</file>